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76" r:id="rId29"/>
    <p:sldId id="280" r:id="rId30"/>
    <p:sldId id="279" r:id="rId31"/>
    <p:sldId id="281" r:id="rId32"/>
    <p:sldId id="283" r:id="rId33"/>
    <p:sldId id="282" r:id="rId34"/>
    <p:sldId id="284" r:id="rId35"/>
    <p:sldId id="312" r:id="rId36"/>
    <p:sldId id="313" r:id="rId37"/>
    <p:sldId id="314" r:id="rId38"/>
    <p:sldId id="316" r:id="rId39"/>
    <p:sldId id="298" r:id="rId40"/>
    <p:sldId id="311" r:id="rId41"/>
    <p:sldId id="305" r:id="rId42"/>
    <p:sldId id="310" r:id="rId43"/>
    <p:sldId id="309" r:id="rId44"/>
    <p:sldId id="306" r:id="rId45"/>
    <p:sldId id="300" r:id="rId46"/>
    <p:sldId id="301" r:id="rId47"/>
    <p:sldId id="303" r:id="rId48"/>
    <p:sldId id="304" r:id="rId49"/>
    <p:sldId id="302" r:id="rId50"/>
    <p:sldId id="307" r:id="rId51"/>
    <p:sldId id="315" r:id="rId52"/>
    <p:sldId id="299" r:id="rId53"/>
    <p:sldId id="317" r:id="rId54"/>
    <p:sldId id="318" r:id="rId55"/>
    <p:sldId id="308" r:id="rId56"/>
    <p:sldId id="295" r:id="rId57"/>
    <p:sldId id="296" r:id="rId58"/>
    <p:sldId id="297" r:id="rId59"/>
    <p:sldId id="277" r:id="rId60"/>
    <p:sldId id="278" r:id="rId61"/>
    <p:sldId id="321" r:id="rId62"/>
    <p:sldId id="320" r:id="rId63"/>
    <p:sldId id="323" r:id="rId64"/>
    <p:sldId id="324" r:id="rId65"/>
    <p:sldId id="326" r:id="rId66"/>
    <p:sldId id="327" r:id="rId67"/>
    <p:sldId id="328" r:id="rId68"/>
    <p:sldId id="329" r:id="rId69"/>
    <p:sldId id="331" r:id="rId70"/>
    <p:sldId id="332" r:id="rId71"/>
    <p:sldId id="333" r:id="rId72"/>
    <p:sldId id="334" r:id="rId73"/>
    <p:sldId id="335" r:id="rId74"/>
    <p:sldId id="336" r:id="rId75"/>
    <p:sldId id="337" r:id="rId76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838" autoAdjust="0"/>
    <p:restoredTop sz="85168" autoAdjust="0"/>
  </p:normalViewPr>
  <p:slideViewPr>
    <p:cSldViewPr>
      <p:cViewPr>
        <p:scale>
          <a:sx n="150" d="100"/>
          <a:sy n="150" d="100"/>
        </p:scale>
        <p:origin x="-50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D86A9-631E-44C4-9B81-D8D08912DD27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8BDAF-AF8B-43F0-BD2B-DC126E167D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35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ic-world.com/systemverilog/coverage19.html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Clk</a:t>
            </a:r>
            <a:r>
              <a:rPr lang="en-US" altLang="zh-TW" dirty="0" smtClean="0"/>
              <a:t>: Clock source,</a:t>
            </a:r>
            <a:r>
              <a:rPr lang="en-US" altLang="zh-TW" baseline="0" dirty="0" smtClean="0"/>
              <a:t> positive edge trigger, defined in spec.</a:t>
            </a:r>
          </a:p>
          <a:p>
            <a:r>
              <a:rPr lang="en-US" altLang="zh-TW" baseline="0" dirty="0" err="1" smtClean="0"/>
              <a:t>EnableClk</a:t>
            </a:r>
            <a:r>
              <a:rPr lang="en-US" altLang="zh-TW" baseline="0" dirty="0" smtClean="0"/>
              <a:t>: Clock enable signal</a:t>
            </a:r>
          </a:p>
          <a:p>
            <a:r>
              <a:rPr lang="en-US" altLang="zh-TW" baseline="0" dirty="0" err="1" smtClean="0"/>
              <a:t>Maddr</a:t>
            </a:r>
            <a:r>
              <a:rPr lang="en-US" altLang="zh-TW" baseline="0" dirty="0" smtClean="0"/>
              <a:t>: Address for transfer, unit: bytes</a:t>
            </a:r>
          </a:p>
          <a:p>
            <a:r>
              <a:rPr lang="en-US" altLang="zh-TW" baseline="0" dirty="0" err="1" smtClean="0"/>
              <a:t>MCmd</a:t>
            </a:r>
            <a:r>
              <a:rPr lang="en-US" altLang="zh-TW" baseline="0" dirty="0" smtClean="0"/>
              <a:t>: R/W command, defined in the next slides</a:t>
            </a:r>
          </a:p>
          <a:p>
            <a:r>
              <a:rPr lang="en-US" altLang="zh-TW" baseline="0" dirty="0" err="1" smtClean="0"/>
              <a:t>Mdata</a:t>
            </a:r>
            <a:r>
              <a:rPr lang="en-US" altLang="zh-TW" baseline="0" dirty="0" smtClean="0"/>
              <a:t>: Write data</a:t>
            </a:r>
          </a:p>
          <a:p>
            <a:r>
              <a:rPr lang="en-US" altLang="zh-TW" baseline="0" dirty="0" err="1" smtClean="0"/>
              <a:t>MDataValid</a:t>
            </a:r>
            <a:r>
              <a:rPr lang="en-US" altLang="zh-TW" baseline="0" dirty="0" smtClean="0"/>
              <a:t>: valid signal from Master to Slave, active high</a:t>
            </a:r>
          </a:p>
          <a:p>
            <a:r>
              <a:rPr lang="en-US" altLang="zh-TW" baseline="0" dirty="0" err="1" smtClean="0"/>
              <a:t>MRespAccept</a:t>
            </a:r>
            <a:r>
              <a:rPr lang="en-US" altLang="zh-TW" baseline="0" dirty="0" smtClean="0"/>
              <a:t>:  Master responses to slave that the transfer are accepted.</a:t>
            </a:r>
          </a:p>
          <a:p>
            <a:r>
              <a:rPr lang="en-US" altLang="zh-TW" baseline="0" dirty="0" err="1" smtClean="0"/>
              <a:t>SCmdAccept</a:t>
            </a:r>
            <a:r>
              <a:rPr lang="en-US" altLang="zh-TW" baseline="0" dirty="0" smtClean="0"/>
              <a:t>:  Slave responses to master that the transfer are accepted.</a:t>
            </a:r>
          </a:p>
          <a:p>
            <a:r>
              <a:rPr lang="en-US" altLang="zh-TW" baseline="0" dirty="0" err="1" smtClean="0"/>
              <a:t>Sdata</a:t>
            </a:r>
            <a:r>
              <a:rPr lang="en-US" altLang="zh-TW" baseline="0" dirty="0" smtClean="0"/>
              <a:t>: Read data from Slave to Master</a:t>
            </a:r>
          </a:p>
          <a:p>
            <a:r>
              <a:rPr lang="en-US" altLang="zh-TW" baseline="0" dirty="0" err="1" smtClean="0"/>
              <a:t>SDataAccept</a:t>
            </a:r>
            <a:r>
              <a:rPr lang="en-US" altLang="zh-TW" baseline="0" dirty="0" smtClean="0"/>
              <a:t>: Slave accepts write data.</a:t>
            </a:r>
          </a:p>
          <a:p>
            <a:r>
              <a:rPr lang="en-US" altLang="zh-TW" baseline="0" dirty="0" err="1" smtClean="0"/>
              <a:t>SResp</a:t>
            </a:r>
            <a:r>
              <a:rPr lang="en-US" altLang="zh-TW" baseline="0" dirty="0" smtClean="0"/>
              <a:t>: Response from slave to Master.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7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正如這個圖片所展示的，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UVM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是除了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（待驗證模塊）的其他所有部分。其中，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（圖上沒畫），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，類似於軟件中的一個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。在硬件中，以一個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為單位進行傳輸，一個完整的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傳輸結束，才拉高或拉低電平。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）通過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UVM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的專門的類型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——port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把數據給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通過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把產生的激勵（也就是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）輸入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。同時，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的輸出也是和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相連接的。一個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 after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）監測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吐給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的輸入，一個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 before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）監測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吐出來的輸出。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這裏，看到一個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把整個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都裝起來了。這個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實現的功能是轉換。因為整個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UVM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systemverilog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的，並且理論上是仿真的，都不是“硬件”。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在這裏是真正的“硬件”。兩者之間不能直接通信，只能通過一個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，來對協議進行轉換。不過，我們可以不用管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怎麽實現的。在開發的時候，只要把相關的模塊連接好就行了。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）這個圖還少了一個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model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。因為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model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的工作在這個例子中，實際是在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 after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裏面實現的。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-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不過沒關系。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model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完成的工作是，把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做的事完全的再做一遍。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model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采到的輸入激勵，按照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的邏輯，產生一個結果。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）同樣通過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model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產生的結果同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 before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采到的數據都丟到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scoreboard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上。在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scoreboard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上，我們會對兩個結果進行比較。如果兩個結果一致，則為正確。如果不一致，則為錯誤。</a:t>
            </a:r>
          </a:p>
          <a:p>
            <a:pPr fontAlgn="base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UVM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頁來寫也完全可以。因為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UVM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極其復雜。本文不在此贅述。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89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http://www.asic-world.com/systemverilog/coverage19.html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FD204-2DD1-48FD-A426-00C099BF0C08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294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TBD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26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TBD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831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953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MAtomicLength</a:t>
            </a:r>
            <a:r>
              <a:rPr lang="en-US" altLang="zh-TW" dirty="0" smtClean="0"/>
              <a:t> : The minimal</a:t>
            </a:r>
            <a:r>
              <a:rPr lang="en-US" altLang="zh-TW" baseline="0" dirty="0" smtClean="0"/>
              <a:t> length for a transition which can not be divided. </a:t>
            </a:r>
            <a:r>
              <a:rPr lang="en-US" altLang="zh-TW" baseline="0" dirty="0" smtClean="0">
                <a:sym typeface="Wingdings" panose="05000000000000000000" pitchFamily="2" charset="2"/>
              </a:rPr>
              <a:t> a signals from Master?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MBlockHeight</a:t>
            </a:r>
            <a:r>
              <a:rPr lang="en-US" altLang="zh-TW" baseline="0" dirty="0" smtClean="0"/>
              <a:t>:  #Row </a:t>
            </a:r>
          </a:p>
          <a:p>
            <a:r>
              <a:rPr lang="en-US" altLang="zh-TW" baseline="0" dirty="0" err="1" smtClean="0"/>
              <a:t>MBlockStride</a:t>
            </a:r>
            <a:r>
              <a:rPr lang="en-US" altLang="zh-TW" baseline="0" dirty="0" smtClean="0"/>
              <a:t>: Address offset for each row in picture.</a:t>
            </a:r>
          </a:p>
          <a:p>
            <a:r>
              <a:rPr lang="en-US" altLang="zh-TW" baseline="0" dirty="0" err="1" smtClean="0"/>
              <a:t>MBurstLength</a:t>
            </a:r>
            <a:r>
              <a:rPr lang="en-US" altLang="zh-TW" baseline="0" dirty="0" smtClean="0"/>
              <a:t>: #</a:t>
            </a:r>
            <a:r>
              <a:rPr lang="en-US" altLang="zh-TW" baseline="0" dirty="0" err="1" smtClean="0"/>
              <a:t>raw_data</a:t>
            </a:r>
            <a:r>
              <a:rPr lang="en-US" altLang="zh-TW" baseline="0" dirty="0" smtClean="0"/>
              <a:t> in a row.</a:t>
            </a:r>
          </a:p>
          <a:p>
            <a:r>
              <a:rPr lang="en-US" altLang="zh-TW" baseline="0" dirty="0" err="1" smtClean="0"/>
              <a:t>MBurstPrecise</a:t>
            </a:r>
            <a:r>
              <a:rPr lang="en-US" altLang="zh-TW" baseline="0" dirty="0" smtClean="0"/>
              <a:t>: When set to 1, </a:t>
            </a:r>
            <a:r>
              <a:rPr lang="en-US" altLang="zh-TW" baseline="0" dirty="0" err="1" smtClean="0"/>
              <a:t>MBurstLength</a:t>
            </a:r>
            <a:r>
              <a:rPr lang="en-US" altLang="zh-TW" baseline="0" dirty="0" smtClean="0"/>
              <a:t> indicates that the precise length of the burst during the first request of the burst.</a:t>
            </a:r>
          </a:p>
          <a:p>
            <a:r>
              <a:rPr lang="en-US" altLang="zh-TW" baseline="0" dirty="0" err="1" smtClean="0"/>
              <a:t>MBurstSeq</a:t>
            </a:r>
            <a:r>
              <a:rPr lang="en-US" altLang="zh-TW" baseline="0" dirty="0" smtClean="0"/>
              <a:t>: Burst types</a:t>
            </a:r>
          </a:p>
          <a:p>
            <a:r>
              <a:rPr lang="en-US" altLang="zh-TW" baseline="0" dirty="0" err="1" smtClean="0"/>
              <a:t>MBurstSingleReq</a:t>
            </a:r>
            <a:r>
              <a:rPr lang="en-US" altLang="zh-TW" baseline="0" dirty="0" smtClean="0"/>
              <a:t>:  </a:t>
            </a:r>
            <a:r>
              <a:rPr lang="en-US" altLang="zh-TW" baseline="0" dirty="0" err="1" smtClean="0"/>
              <a:t>Singal</a:t>
            </a:r>
            <a:r>
              <a:rPr lang="en-US" altLang="zh-TW" baseline="0" dirty="0" smtClean="0"/>
              <a:t>/Multiple </a:t>
            </a:r>
            <a:r>
              <a:rPr lang="en-US" altLang="zh-TW" baseline="0" dirty="0" err="1" smtClean="0"/>
              <a:t>protocal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MdataLast</a:t>
            </a:r>
            <a:r>
              <a:rPr lang="en-US" altLang="zh-TW" baseline="0" dirty="0" smtClean="0"/>
              <a:t>: Last write data</a:t>
            </a:r>
          </a:p>
          <a:p>
            <a:r>
              <a:rPr lang="en-US" altLang="zh-TW" baseline="0" dirty="0" err="1" smtClean="0"/>
              <a:t>MDataRowLast</a:t>
            </a:r>
            <a:r>
              <a:rPr lang="en-US" altLang="zh-TW" baseline="0" dirty="0" smtClean="0"/>
              <a:t>:  Last data in row when </a:t>
            </a:r>
            <a:r>
              <a:rPr lang="en-US" altLang="zh-TW" baseline="0" dirty="0" err="1" smtClean="0"/>
              <a:t>MBurstSeq</a:t>
            </a:r>
            <a:r>
              <a:rPr lang="en-US" altLang="zh-TW" baseline="0" dirty="0" smtClean="0"/>
              <a:t> = BLCK</a:t>
            </a:r>
          </a:p>
          <a:p>
            <a:r>
              <a:rPr lang="en-US" altLang="zh-TW" baseline="0" dirty="0" err="1" smtClean="0"/>
              <a:t>MReqLast</a:t>
            </a:r>
            <a:r>
              <a:rPr lang="en-US" altLang="zh-TW" baseline="0" dirty="0" smtClean="0"/>
              <a:t>: Last request in burst</a:t>
            </a:r>
          </a:p>
          <a:p>
            <a:r>
              <a:rPr lang="en-US" altLang="zh-TW" baseline="0" dirty="0" err="1" smtClean="0"/>
              <a:t>MReqRowLast</a:t>
            </a:r>
            <a:r>
              <a:rPr lang="en-US" altLang="zh-TW" baseline="0" dirty="0" smtClean="0"/>
              <a:t>: Last request in row when </a:t>
            </a:r>
            <a:r>
              <a:rPr lang="en-US" altLang="zh-TW" baseline="0" dirty="0" err="1" smtClean="0"/>
              <a:t>MBurstSeq</a:t>
            </a:r>
            <a:r>
              <a:rPr lang="en-US" altLang="zh-TW" baseline="0" dirty="0" smtClean="0"/>
              <a:t> = BLCK</a:t>
            </a:r>
          </a:p>
          <a:p>
            <a:r>
              <a:rPr lang="en-US" altLang="zh-TW" baseline="0" dirty="0" err="1" smtClean="0"/>
              <a:t>SRespLast</a:t>
            </a:r>
            <a:r>
              <a:rPr lang="en-US" altLang="zh-TW" baseline="0" dirty="0" smtClean="0"/>
              <a:t>: Last response in burst</a:t>
            </a:r>
          </a:p>
          <a:p>
            <a:r>
              <a:rPr lang="en-US" altLang="zh-TW" baseline="0" dirty="0" err="1" smtClean="0"/>
              <a:t>SRespRowLast</a:t>
            </a:r>
            <a:r>
              <a:rPr lang="en-US" altLang="zh-TW" baseline="0" dirty="0" smtClean="0"/>
              <a:t>: Last response in row when </a:t>
            </a:r>
            <a:r>
              <a:rPr lang="en-US" altLang="zh-TW" baseline="0" dirty="0" err="1" smtClean="0"/>
              <a:t>MBurstSeq</a:t>
            </a:r>
            <a:r>
              <a:rPr lang="en-US" altLang="zh-TW" baseline="0" dirty="0" smtClean="0"/>
              <a:t> = BLCK</a:t>
            </a:r>
          </a:p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033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用來排序</a:t>
            </a:r>
            <a:r>
              <a:rPr lang="en-US" altLang="zh-TW" dirty="0" smtClean="0"/>
              <a:t>responses </a:t>
            </a:r>
            <a:r>
              <a:rPr lang="zh-TW" altLang="en-US" dirty="0" smtClean="0"/>
              <a:t>當</a:t>
            </a:r>
            <a:r>
              <a:rPr lang="en-US" altLang="zh-TW" dirty="0" smtClean="0"/>
              <a:t>transfer 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out-of-order</a:t>
            </a:r>
            <a:r>
              <a:rPr lang="zh-TW" altLang="en-US" dirty="0" smtClean="0"/>
              <a:t>時</a:t>
            </a:r>
            <a:endParaRPr lang="en-US" altLang="zh-TW" dirty="0" smtClean="0"/>
          </a:p>
          <a:p>
            <a:r>
              <a:rPr lang="en-US" altLang="zh-TW" dirty="0" err="1" smtClean="0"/>
              <a:t>MDataTagID</a:t>
            </a:r>
            <a:r>
              <a:rPr lang="en-US" altLang="zh-TW" dirty="0" smtClean="0"/>
              <a:t>: </a:t>
            </a:r>
            <a:r>
              <a:rPr lang="zh-TW" altLang="en-US" dirty="0" smtClean="0"/>
              <a:t> </a:t>
            </a:r>
            <a:r>
              <a:rPr lang="en-US" altLang="zh-TW" dirty="0" smtClean="0"/>
              <a:t>Order</a:t>
            </a:r>
            <a:r>
              <a:rPr lang="en-US" altLang="zh-TW" baseline="0" dirty="0" smtClean="0"/>
              <a:t>ing tag for write data</a:t>
            </a:r>
            <a:endParaRPr lang="en-US" altLang="zh-TW" dirty="0" smtClean="0"/>
          </a:p>
          <a:p>
            <a:r>
              <a:rPr lang="en-US" altLang="zh-TW" dirty="0" err="1" smtClean="0"/>
              <a:t>MTagID</a:t>
            </a:r>
            <a:r>
              <a:rPr lang="en-US" altLang="zh-TW" dirty="0" smtClean="0"/>
              <a:t>: Ordering tag</a:t>
            </a:r>
            <a:r>
              <a:rPr lang="en-US" altLang="zh-TW" baseline="0" dirty="0" smtClean="0"/>
              <a:t> for request</a:t>
            </a:r>
            <a:endParaRPr lang="en-US" altLang="zh-TW" dirty="0" smtClean="0"/>
          </a:p>
          <a:p>
            <a:r>
              <a:rPr lang="en-US" altLang="zh-TW" dirty="0" err="1" smtClean="0"/>
              <a:t>MTagInOrder</a:t>
            </a:r>
            <a:r>
              <a:rPr lang="en-US" altLang="zh-TW" dirty="0" smtClean="0"/>
              <a:t>:  Allow</a:t>
            </a:r>
            <a:r>
              <a:rPr lang="en-US" altLang="zh-TW" baseline="0" dirty="0" smtClean="0"/>
              <a:t> slave to reorder the response. i.e., Slave can decide when to response the transfer without ordering.</a:t>
            </a:r>
            <a:endParaRPr lang="en-US" altLang="zh-TW" dirty="0" smtClean="0"/>
          </a:p>
          <a:p>
            <a:r>
              <a:rPr lang="en-US" altLang="zh-TW" dirty="0" err="1" smtClean="0"/>
              <a:t>STagID</a:t>
            </a:r>
            <a:r>
              <a:rPr lang="en-US" altLang="zh-TW" dirty="0" smtClean="0"/>
              <a:t>: Reponses the ordering</a:t>
            </a:r>
            <a:r>
              <a:rPr lang="en-US" altLang="zh-TW" baseline="0" dirty="0" smtClean="0"/>
              <a:t> from Master.</a:t>
            </a:r>
            <a:endParaRPr lang="en-US" altLang="zh-TW" dirty="0" smtClean="0"/>
          </a:p>
          <a:p>
            <a:r>
              <a:rPr lang="en-US" altLang="zh-TW" dirty="0" err="1" smtClean="0"/>
              <a:t>STagInOrder</a:t>
            </a:r>
            <a:r>
              <a:rPr lang="en-US" altLang="zh-TW" dirty="0" smtClean="0"/>
              <a:t>: Active high </a:t>
            </a:r>
            <a:r>
              <a:rPr lang="en-US" altLang="zh-TW" baseline="0" dirty="0" smtClean="0"/>
              <a:t>in</a:t>
            </a:r>
            <a:r>
              <a:rPr lang="en-US" altLang="zh-TW" dirty="0" smtClean="0"/>
              <a:t> response for </a:t>
            </a:r>
            <a:r>
              <a:rPr lang="en-US" altLang="zh-TW" dirty="0" err="1" smtClean="0"/>
              <a:t>MTagInOrder</a:t>
            </a:r>
            <a:r>
              <a:rPr lang="en-US" altLang="zh-TW" dirty="0" smtClean="0"/>
              <a:t> = 1 (means they</a:t>
            </a:r>
            <a:r>
              <a:rPr lang="en-US" altLang="zh-TW" baseline="0" dirty="0" smtClean="0"/>
              <a:t> have ordering responses)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20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MConnID</a:t>
            </a:r>
            <a:r>
              <a:rPr lang="en-US" altLang="zh-TW" dirty="0" smtClean="0"/>
              <a:t>:</a:t>
            </a:r>
            <a:r>
              <a:rPr lang="en-US" altLang="zh-TW" baseline="0" dirty="0" smtClean="0"/>
              <a:t> Connection Identifier from Master. The usage OCP book gives an example for security in 15.1.15</a:t>
            </a:r>
          </a:p>
          <a:p>
            <a:r>
              <a:rPr lang="en-US" altLang="zh-TW" baseline="0" dirty="0" err="1" smtClean="0"/>
              <a:t>MDataThreadID</a:t>
            </a:r>
            <a:r>
              <a:rPr lang="en-US" altLang="zh-TW" baseline="0" dirty="0" smtClean="0"/>
              <a:t>: Write data thread id. This variable-width field provides the thread identifier associated with the current write data</a:t>
            </a:r>
          </a:p>
          <a:p>
            <a:r>
              <a:rPr lang="en-US" altLang="zh-TW" baseline="0" dirty="0" err="1" smtClean="0"/>
              <a:t>MThreadBusy</a:t>
            </a:r>
            <a:r>
              <a:rPr lang="en-US" altLang="zh-TW" baseline="0" dirty="0" smtClean="0"/>
              <a:t>: Master thread busy.</a:t>
            </a:r>
          </a:p>
          <a:p>
            <a:r>
              <a:rPr lang="en-US" altLang="zh-TW" baseline="0" dirty="0" err="1" smtClean="0"/>
              <a:t>MThreadID</a:t>
            </a:r>
            <a:r>
              <a:rPr lang="en-US" altLang="zh-TW" baseline="0" dirty="0" smtClean="0"/>
              <a:t>:</a:t>
            </a:r>
          </a:p>
          <a:p>
            <a:r>
              <a:rPr lang="en-US" altLang="zh-TW" baseline="0" dirty="0" err="1" smtClean="0"/>
              <a:t>SDataThreadBusy</a:t>
            </a:r>
            <a:r>
              <a:rPr lang="en-US" altLang="zh-TW" baseline="0" dirty="0" smtClean="0"/>
              <a:t>:</a:t>
            </a:r>
          </a:p>
          <a:p>
            <a:r>
              <a:rPr lang="en-US" altLang="zh-TW" baseline="0" dirty="0" err="1" smtClean="0"/>
              <a:t>SThreadBusy</a:t>
            </a:r>
            <a:r>
              <a:rPr lang="en-US" altLang="zh-TW" baseline="0" dirty="0" smtClean="0"/>
              <a:t>:</a:t>
            </a:r>
          </a:p>
          <a:p>
            <a:r>
              <a:rPr lang="en-US" altLang="zh-TW" baseline="0" dirty="0" err="1" smtClean="0"/>
              <a:t>SThreadID</a:t>
            </a:r>
            <a:r>
              <a:rPr lang="en-US" altLang="zh-TW" baseline="0" dirty="0" smtClean="0"/>
              <a:t>: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284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74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需要補上</a:t>
            </a:r>
            <a:r>
              <a:rPr lang="en-US" altLang="zh-TW" dirty="0" smtClean="0"/>
              <a:t>WTAP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IR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8BDAF-AF8B-43F0-BD2B-DC126E167D3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42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99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49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42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78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64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82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5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03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6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167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17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74138-8DF2-4EE1-83FC-599EAD45171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82AA4-80B7-4B52-8B1A-8EDE45D5A7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52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zh.wikipedia.org/wiki/%E5%BF%AB%E5%8F%96%E4%B8%80%E8%87%B4%E6%80%A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rtw.com/%E7%A8%8B%E5%BC%8F%E8%AA%9E%E8%A8%80/532466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buntu.org.cn/%E8%B7%9F%E6%88%91%E4%B8%80%E8%B5%B7%E5%86%99Makefile:%E4%BD%BF%E7%94%A8%E5%87%BD%E6%95%B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read01.com/content/1533891877.html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dvagent.com/forum.php?mod=viewthread&amp;tid=16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Material Sharing</a:t>
            </a:r>
            <a:br>
              <a:rPr lang="en-US" altLang="zh-TW" dirty="0" smtClean="0"/>
            </a:br>
            <a:r>
              <a:rPr lang="en-US" altLang="zh-TW" dirty="0" smtClean="0"/>
              <a:t>@</a:t>
            </a:r>
            <a:r>
              <a:rPr lang="en-US" altLang="zh-TW" dirty="0"/>
              <a:t>2</a:t>
            </a:r>
            <a:r>
              <a:rPr lang="en-US" altLang="zh-TW" dirty="0" smtClean="0"/>
              <a:t> July 2019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Jerry Chang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4848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Thread Extensions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45636"/>
            <a:ext cx="7517960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37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26075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SideBand</a:t>
            </a:r>
            <a:r>
              <a:rPr lang="en-US" altLang="zh-TW" dirty="0" smtClean="0"/>
              <a:t> Signals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87" y="652592"/>
            <a:ext cx="6588793" cy="451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519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SideBand</a:t>
            </a:r>
            <a:r>
              <a:rPr lang="en-US" altLang="zh-TW" dirty="0"/>
              <a:t> Signals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5" y="1437625"/>
            <a:ext cx="7485087" cy="176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61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1" y="1853805"/>
            <a:ext cx="7210425" cy="143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37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871663"/>
            <a:ext cx="68961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3" y="3435846"/>
            <a:ext cx="3400425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11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21600"/>
            <a:ext cx="3409950" cy="137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87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12158"/>
            <a:ext cx="7357116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02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Hier</a:t>
            </a:r>
            <a:r>
              <a:rPr lang="en-US" altLang="zh-TW" dirty="0" smtClean="0"/>
              <a:t>. </a:t>
            </a:r>
            <a:r>
              <a:rPr lang="en-US" altLang="zh-TW" dirty="0"/>
              <a:t>o</a:t>
            </a:r>
            <a:r>
              <a:rPr lang="en-US" altLang="zh-TW" dirty="0" smtClean="0"/>
              <a:t>f Trans.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11" y="1221601"/>
            <a:ext cx="5341843" cy="32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724129" y="4234001"/>
            <a:ext cx="283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 smtClean="0">
                <a:solidFill>
                  <a:srgbClr val="002060"/>
                </a:solidFill>
              </a:rPr>
              <a:t> </a:t>
            </a:r>
            <a:r>
              <a:rPr lang="en-US" altLang="zh-TW" dirty="0" err="1" smtClean="0">
                <a:solidFill>
                  <a:srgbClr val="002060"/>
                </a:solidFill>
              </a:rPr>
              <a:t>Maddr</a:t>
            </a:r>
            <a:r>
              <a:rPr lang="en-US" altLang="zh-TW" dirty="0" smtClean="0">
                <a:solidFill>
                  <a:srgbClr val="002060"/>
                </a:solidFill>
              </a:rPr>
              <a:t>, </a:t>
            </a:r>
            <a:r>
              <a:rPr lang="en-US" altLang="zh-TW" dirty="0" err="1" smtClean="0">
                <a:solidFill>
                  <a:srgbClr val="002060"/>
                </a:solidFill>
              </a:rPr>
              <a:t>MCmd</a:t>
            </a:r>
            <a:r>
              <a:rPr lang="en-US" altLang="zh-TW" dirty="0" smtClean="0">
                <a:solidFill>
                  <a:srgbClr val="002060"/>
                </a:solidFill>
              </a:rPr>
              <a:t>, and so on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57828" y="3536889"/>
            <a:ext cx="378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Request, Response, </a:t>
            </a:r>
            <a:r>
              <a:rPr lang="en-US" altLang="zh-TW" dirty="0" err="1" smtClean="0">
                <a:solidFill>
                  <a:srgbClr val="002060"/>
                </a:solidFill>
              </a:rPr>
              <a:t>Datahandshake</a:t>
            </a:r>
            <a:r>
              <a:rPr lang="en-US" altLang="zh-TW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  <a:sym typeface="Wingdings" panose="05000000000000000000" pitchFamily="2" charset="2"/>
              </a:rPr>
              <a:t>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804248" y="3536891"/>
            <a:ext cx="227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Timing waveform </a:t>
            </a:r>
          </a:p>
          <a:p>
            <a:r>
              <a:rPr lang="en-US" altLang="zh-TW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  <a:sym typeface="Wingdings" panose="05000000000000000000" pitchFamily="2" charset="2"/>
              </a:rPr>
              <a:t>    for difference cases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7544" y="2866301"/>
            <a:ext cx="3638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Request/Response phase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Like AMBA: Address/Data phase etc. 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22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Examples of Timing waveform (TBD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35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Developers </a:t>
            </a:r>
            <a:r>
              <a:rPr lang="en-US" altLang="zh-TW" dirty="0" smtClean="0"/>
              <a:t>Guidelines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Divided Clocks</a:t>
            </a:r>
          </a:p>
          <a:p>
            <a:r>
              <a:rPr lang="en-US" altLang="zh-TW" dirty="0" smtClean="0"/>
              <a:t>Signal Timing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95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OCP Signals Description</a:t>
            </a:r>
          </a:p>
          <a:p>
            <a:r>
              <a:rPr lang="en-US" altLang="zh-TW" dirty="0" smtClean="0"/>
              <a:t>Examples of Timing waveform (TBD)</a:t>
            </a:r>
          </a:p>
          <a:p>
            <a:r>
              <a:rPr lang="en-US" altLang="zh-TW" dirty="0" smtClean="0"/>
              <a:t>Developers Guidelines</a:t>
            </a:r>
          </a:p>
        </p:txBody>
      </p:sp>
    </p:spTree>
    <p:extLst>
      <p:ext uri="{BB962C8B-B14F-4D97-AF65-F5344CB8AC3E}">
        <p14:creationId xmlns:p14="http://schemas.microsoft.com/office/powerpoint/2010/main" val="1059436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OCP Clocks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Capture </a:t>
            </a:r>
            <a:r>
              <a:rPr lang="en-US" altLang="zh-TW" dirty="0" smtClean="0"/>
              <a:t>at Rising edge</a:t>
            </a:r>
          </a:p>
          <a:p>
            <a:r>
              <a:rPr lang="en-US" altLang="zh-TW" dirty="0" smtClean="0"/>
              <a:t>No </a:t>
            </a:r>
            <a:r>
              <a:rPr lang="en-US" altLang="zh-TW" dirty="0"/>
              <a:t>assertions about the duty </a:t>
            </a:r>
            <a:r>
              <a:rPr lang="en-US" altLang="zh-TW" dirty="0" smtClean="0"/>
              <a:t>cycle</a:t>
            </a:r>
          </a:p>
          <a:p>
            <a:r>
              <a:rPr lang="en-US" altLang="zh-TW" dirty="0" smtClean="0"/>
              <a:t>Divided Clocks</a:t>
            </a:r>
            <a:endParaRPr lang="en-US" altLang="zh-TW" dirty="0"/>
          </a:p>
          <a:p>
            <a:pPr lvl="1"/>
            <a:r>
              <a:rPr lang="en-US" altLang="zh-TW" b="1" dirty="0" err="1" smtClean="0"/>
              <a:t>EnableClk</a:t>
            </a:r>
            <a:r>
              <a:rPr lang="en-US" altLang="zh-TW" dirty="0" smtClean="0"/>
              <a:t> provides </a:t>
            </a:r>
            <a:r>
              <a:rPr lang="en-US" altLang="zh-TW" dirty="0"/>
              <a:t>flexible support for multi-rate </a:t>
            </a:r>
            <a:r>
              <a:rPr lang="en-US" altLang="zh-TW" dirty="0" smtClean="0"/>
              <a:t>systems</a:t>
            </a:r>
            <a:r>
              <a:rPr lang="en-US" altLang="zh-TW" dirty="0"/>
              <a:t>. </a:t>
            </a:r>
            <a:r>
              <a:rPr lang="en-US" altLang="zh-TW" dirty="0" smtClean="0"/>
              <a:t>When </a:t>
            </a:r>
            <a:r>
              <a:rPr lang="en-US" altLang="zh-TW" dirty="0"/>
              <a:t>set with the </a:t>
            </a:r>
            <a:r>
              <a:rPr lang="en-US" altLang="zh-TW" b="1" dirty="0" err="1"/>
              <a:t>enableclk</a:t>
            </a:r>
            <a:r>
              <a:rPr lang="en-US" altLang="zh-TW" dirty="0"/>
              <a:t> parameter, the </a:t>
            </a:r>
            <a:r>
              <a:rPr lang="en-US" altLang="zh-TW" dirty="0" err="1"/>
              <a:t>EnableClk</a:t>
            </a:r>
            <a:r>
              <a:rPr lang="en-US" altLang="zh-TW" dirty="0"/>
              <a:t> signal </a:t>
            </a:r>
            <a:r>
              <a:rPr lang="en-US" altLang="zh-TW" dirty="0" smtClean="0"/>
              <a:t>provides </a:t>
            </a:r>
            <a:r>
              <a:rPr lang="en-US" altLang="zh-TW" dirty="0"/>
              <a:t>a sampling signal that specifies which rising edges of the </a:t>
            </a:r>
            <a:r>
              <a:rPr lang="en-US" altLang="zh-TW" dirty="0" err="1"/>
              <a:t>Clk</a:t>
            </a:r>
            <a:r>
              <a:rPr lang="en-US" altLang="zh-TW" dirty="0"/>
              <a:t> signal </a:t>
            </a:r>
            <a:r>
              <a:rPr lang="en-US" altLang="zh-TW" dirty="0" smtClean="0"/>
              <a:t>are </a:t>
            </a:r>
            <a:r>
              <a:rPr lang="en-US" altLang="zh-TW" dirty="0"/>
              <a:t>rising edges of the OCP </a:t>
            </a:r>
            <a:r>
              <a:rPr lang="en-US" altLang="zh-TW" dirty="0" smtClean="0"/>
              <a:t>clock.</a:t>
            </a:r>
          </a:p>
          <a:p>
            <a:pPr lvl="1"/>
            <a:r>
              <a:rPr lang="en-US" altLang="zh-TW" dirty="0" smtClean="0"/>
              <a:t>12.1.1.1 gives an instance for divided clocks with </a:t>
            </a:r>
            <a:r>
              <a:rPr lang="en-US" altLang="zh-TW" b="1" dirty="0" err="1" smtClean="0"/>
              <a:t>EnableClk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992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Timing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Three Phases</a:t>
            </a:r>
          </a:p>
          <a:p>
            <a:pPr lvl="1"/>
            <a:r>
              <a:rPr lang="en-US" altLang="zh-TW" dirty="0" smtClean="0"/>
              <a:t>Request Phase</a:t>
            </a:r>
          </a:p>
          <a:p>
            <a:pPr lvl="1"/>
            <a:r>
              <a:rPr lang="en-US" altLang="zh-TW" dirty="0" smtClean="0"/>
              <a:t>Response </a:t>
            </a:r>
            <a:r>
              <a:rPr lang="en-US" altLang="zh-TW" dirty="0"/>
              <a:t>Phase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Datahandshake</a:t>
            </a:r>
            <a:r>
              <a:rPr lang="en-US" altLang="zh-TW" dirty="0" smtClean="0"/>
              <a:t> </a:t>
            </a:r>
            <a:r>
              <a:rPr lang="en-US" altLang="zh-TW" dirty="0"/>
              <a:t>Phase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93055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Example of Sequential </a:t>
            </a:r>
            <a:r>
              <a:rPr lang="en-US" altLang="zh-TW" dirty="0"/>
              <a:t>M</a:t>
            </a:r>
            <a:r>
              <a:rPr lang="en-US" altLang="zh-TW" dirty="0" smtClean="0"/>
              <a:t>aster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" y="1200151"/>
            <a:ext cx="4114800" cy="3394472"/>
          </a:xfrm>
        </p:spPr>
        <p:txBody>
          <a:bodyPr/>
          <a:lstStyle/>
          <a:p>
            <a:r>
              <a:rPr lang="en-US" altLang="zh-TW" sz="2400" dirty="0" smtClean="0"/>
              <a:t>Required Arc</a:t>
            </a:r>
          </a:p>
          <a:p>
            <a:pPr lvl="1"/>
            <a:r>
              <a:rPr lang="en-US" altLang="zh-TW" sz="2000" dirty="0" smtClean="0"/>
              <a:t>Original path for Read/Write requests</a:t>
            </a:r>
          </a:p>
          <a:p>
            <a:r>
              <a:rPr lang="en-US" altLang="zh-TW" sz="2400" dirty="0" smtClean="0"/>
              <a:t>Optional Arc</a:t>
            </a:r>
          </a:p>
          <a:p>
            <a:pPr lvl="1"/>
            <a:r>
              <a:rPr lang="en-US" altLang="zh-TW" sz="2000" dirty="0" smtClean="0"/>
              <a:t>For throughput improvement </a:t>
            </a:r>
          </a:p>
          <a:p>
            <a:endParaRPr lang="en-US" altLang="zh-TW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38165"/>
            <a:ext cx="5073845" cy="402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708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of Sequential Slave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3597"/>
            <a:ext cx="4665911" cy="383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163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of Combinational Master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03598"/>
            <a:ext cx="6215608" cy="387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699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of Combinational Slave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87574"/>
            <a:ext cx="5112568" cy="401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220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Study at pp.227 burst transfers.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7773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CACHE Related Knowledge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217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Cache </a:t>
            </a:r>
            <a:r>
              <a:rPr lang="en-US" altLang="zh-TW" dirty="0" smtClean="0"/>
              <a:t>coherence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hlinkClick r:id="rId2"/>
              </a:rPr>
              <a:t>https://zh.wikipedia.org/wiki/%</a:t>
            </a:r>
            <a:r>
              <a:rPr lang="en-US" altLang="zh-TW" sz="2400" dirty="0" smtClean="0">
                <a:hlinkClick r:id="rId2"/>
              </a:rPr>
              <a:t>E5%BF%AB%E5%8F%96%E4%B8%80%E8%87%B4%E6%80%A7</a:t>
            </a:r>
            <a:endParaRPr lang="en-US" altLang="zh-TW" sz="2400" dirty="0" smtClean="0"/>
          </a:p>
          <a:p>
            <a:endParaRPr lang="zh-TW" altLang="en-US" dirty="0"/>
          </a:p>
        </p:txBody>
      </p:sp>
      <p:pic>
        <p:nvPicPr>
          <p:cNvPr id="16388" name="Picture 4" descr="https://upload.wikimedia.org/wikipedia/commons/e/ea/Non_Coherent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7" y="2031691"/>
            <a:ext cx="4392489" cy="19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upload.wikimedia.org/wikipedia/commons/8/88/Coherent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5" y="2031691"/>
            <a:ext cx="4496229" cy="196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2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Material Sharing</a:t>
            </a:r>
            <a:br>
              <a:rPr lang="en-US" altLang="zh-TW" dirty="0" smtClean="0"/>
            </a:br>
            <a:r>
              <a:rPr lang="en-US" altLang="zh-TW" dirty="0" smtClean="0"/>
              <a:t>@</a:t>
            </a:r>
            <a:r>
              <a:rPr lang="en-US" altLang="zh-TW" dirty="0"/>
              <a:t>3</a:t>
            </a:r>
            <a:r>
              <a:rPr lang="en-US" altLang="zh-TW" dirty="0" smtClean="0"/>
              <a:t> July 2019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Jerry Chang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30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Basic OCP Signals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40" y="1059582"/>
            <a:ext cx="6534150" cy="352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185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Descriptions </a:t>
            </a:r>
            <a:br>
              <a:rPr lang="en-US" altLang="zh-TW" dirty="0" smtClean="0"/>
            </a:br>
            <a:r>
              <a:rPr lang="en-US" altLang="zh-TW" dirty="0" smtClean="0"/>
              <a:t>for some BUS-related words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https://codertw.com/%E7%A8%8B%E5%BC%8F%E8%AA%9E%E8%A8%80/532466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MMR: memory </a:t>
            </a:r>
            <a:r>
              <a:rPr lang="en-US" altLang="zh-TW" dirty="0"/>
              <a:t>mapped register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2762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Outstanding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如果</a:t>
            </a:r>
            <a:r>
              <a:rPr lang="en-US" altLang="zh-CN" dirty="0"/>
              <a:t>outstanding</a:t>
            </a:r>
            <a:r>
              <a:rPr lang="zh-CN" altLang="en-US" dirty="0"/>
              <a:t>能力为</a:t>
            </a:r>
            <a:r>
              <a:rPr lang="en-US" altLang="zh-CN" dirty="0"/>
              <a:t>N&gt;1</a:t>
            </a:r>
            <a:r>
              <a:rPr lang="zh-CN" altLang="en-US" dirty="0"/>
              <a:t>的话，则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读</a:t>
            </a:r>
            <a:r>
              <a:rPr lang="zh-CN" altLang="en-US" dirty="0"/>
              <a:t>操作：可以连续发</a:t>
            </a:r>
            <a:r>
              <a:rPr lang="en-US" altLang="zh-CN" dirty="0"/>
              <a:t>N</a:t>
            </a:r>
            <a:r>
              <a:rPr lang="zh-CN" altLang="en-US" dirty="0"/>
              <a:t>个读地址命令，这期间如果读数据没有返回，则需要需要等待读数据返回，如果有读数据返回，则返回了几个，那么仍然可以接着发几个。也就是说，“在路上” 的读命令（或者读数据）最多可以是</a:t>
            </a:r>
            <a:r>
              <a:rPr lang="en-US" altLang="zh-CN" dirty="0"/>
              <a:t>N</a:t>
            </a:r>
            <a:r>
              <a:rPr lang="zh-CN" altLang="en-US" dirty="0"/>
              <a:t>。多说一点，可以看出，如果数据返回得比较慢，那么</a:t>
            </a:r>
            <a:r>
              <a:rPr lang="en-US" altLang="zh-CN" dirty="0"/>
              <a:t>IP</a:t>
            </a:r>
            <a:r>
              <a:rPr lang="zh-CN" altLang="en-US" dirty="0"/>
              <a:t>需要等待，效率就会比较低，因此，为了提高效率，有必要提高</a:t>
            </a:r>
            <a:r>
              <a:rPr lang="en-US" altLang="zh-CN" dirty="0"/>
              <a:t>outstanding</a:t>
            </a:r>
            <a:r>
              <a:rPr lang="zh-CN" altLang="en-US" dirty="0"/>
              <a:t>能力，以弥补”路上“（总线）引入的延时。但是也不能无限制地发，有可能会引起总线拥塞，把其他</a:t>
            </a:r>
            <a:r>
              <a:rPr lang="en-US" altLang="zh-CN" dirty="0"/>
              <a:t>IP</a:t>
            </a:r>
            <a:r>
              <a:rPr lang="zh-CN" altLang="en-US" dirty="0"/>
              <a:t>给堵住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写</a:t>
            </a:r>
            <a:r>
              <a:rPr lang="zh-CN" altLang="en-US" dirty="0"/>
              <a:t>操作：可以连续发出</a:t>
            </a:r>
            <a:r>
              <a:rPr lang="en-US" altLang="zh-CN" dirty="0"/>
              <a:t>N</a:t>
            </a:r>
            <a:r>
              <a:rPr lang="zh-CN" altLang="en-US" dirty="0"/>
              <a:t>组写地址（写数据）命令，这期间如果写响应没有返回，则必须等待写响应返回才能接着发写地址（写数据）命令，如果有写响应返回，则返回了几个，那么仍然可以接着发几组。也就是说，“在路上” 的写响应最多可以是</a:t>
            </a:r>
            <a:r>
              <a:rPr lang="en-US" altLang="zh-CN" dirty="0"/>
              <a:t>N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786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Cacheable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Cacheable</a:t>
            </a:r>
            <a:r>
              <a:rPr lang="zh-TW" altLang="en-US" dirty="0"/>
              <a:t>說的是進行讀寫的時候要去</a:t>
            </a:r>
            <a:r>
              <a:rPr lang="en-US" altLang="zh-TW" dirty="0"/>
              <a:t>cache</a:t>
            </a:r>
            <a:r>
              <a:rPr lang="zh-TW" altLang="en-US" dirty="0"/>
              <a:t>里查看（</a:t>
            </a:r>
            <a:r>
              <a:rPr lang="en-US" altLang="zh-TW" dirty="0" err="1"/>
              <a:t>noncacheable</a:t>
            </a:r>
            <a:r>
              <a:rPr lang="zh-TW" altLang="en-US" dirty="0"/>
              <a:t>就是不用去</a:t>
            </a:r>
            <a:r>
              <a:rPr lang="en-US" altLang="zh-TW" dirty="0"/>
              <a:t>cache</a:t>
            </a:r>
            <a:r>
              <a:rPr lang="zh-TW" altLang="en-US" dirty="0"/>
              <a:t>里查看，直接送往</a:t>
            </a:r>
            <a:r>
              <a:rPr lang="en-US" altLang="zh-TW" dirty="0"/>
              <a:t>memory</a:t>
            </a:r>
            <a:r>
              <a:rPr lang="zh-TW" altLang="en-US" dirty="0"/>
              <a:t>）。在</a:t>
            </a:r>
            <a:r>
              <a:rPr lang="en-US" altLang="zh-TW" dirty="0"/>
              <a:t>AXI4</a:t>
            </a:r>
            <a:r>
              <a:rPr lang="zh-TW" altLang="en-US" dirty="0"/>
              <a:t>的協議裡面，</a:t>
            </a:r>
            <a:r>
              <a:rPr lang="en-US" altLang="zh-TW" dirty="0"/>
              <a:t>cacheable</a:t>
            </a:r>
            <a:r>
              <a:rPr lang="zh-TW" altLang="en-US" dirty="0"/>
              <a:t>改成了另外</a:t>
            </a:r>
            <a:r>
              <a:rPr lang="en-US" altLang="zh-TW" dirty="0"/>
              <a:t>modifiable</a:t>
            </a:r>
            <a:r>
              <a:rPr lang="zh-TW" altLang="en-US" dirty="0"/>
              <a:t>，還有兩個特性就是</a:t>
            </a:r>
            <a:r>
              <a:rPr lang="en-US" altLang="zh-TW" dirty="0"/>
              <a:t>read </a:t>
            </a:r>
            <a:r>
              <a:rPr lang="en-US" altLang="zh-TW" dirty="0" err="1"/>
              <a:t>prefetch</a:t>
            </a:r>
            <a:r>
              <a:rPr lang="zh-TW" altLang="en-US" dirty="0"/>
              <a:t>和</a:t>
            </a:r>
            <a:r>
              <a:rPr lang="en-US" altLang="zh-TW" dirty="0"/>
              <a:t>write merge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6735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Buffable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Bufferable</a:t>
            </a:r>
            <a:r>
              <a:rPr lang="zh-TW" altLang="en-US" dirty="0"/>
              <a:t>意思是說不必把結果寫進最終目的地而只是寫進中間某個</a:t>
            </a:r>
            <a:r>
              <a:rPr lang="en-US" altLang="zh-TW" dirty="0"/>
              <a:t>buffer</a:t>
            </a:r>
            <a:r>
              <a:rPr lang="zh-TW" altLang="en-US" dirty="0"/>
              <a:t>就可以回</a:t>
            </a:r>
            <a:r>
              <a:rPr lang="en-US" altLang="zh-TW" dirty="0"/>
              <a:t>response</a:t>
            </a:r>
            <a:r>
              <a:rPr lang="zh-TW" altLang="en-US" dirty="0"/>
              <a:t>，而</a:t>
            </a:r>
            <a:r>
              <a:rPr lang="en-US" altLang="zh-TW" dirty="0"/>
              <a:t>non-</a:t>
            </a:r>
            <a:r>
              <a:rPr lang="en-US" altLang="zh-TW" dirty="0" err="1"/>
              <a:t>bufferable</a:t>
            </a:r>
            <a:r>
              <a:rPr lang="zh-TW" altLang="en-US" dirty="0"/>
              <a:t>則是把結果要寫進最終的目的地才能回</a:t>
            </a:r>
            <a:r>
              <a:rPr lang="en-US" altLang="zh-TW" dirty="0"/>
              <a:t>response</a:t>
            </a:r>
            <a:r>
              <a:rPr lang="zh-TW" altLang="en-US" dirty="0"/>
              <a:t>。</a:t>
            </a:r>
            <a:r>
              <a:rPr lang="en-US" altLang="zh-TW" dirty="0"/>
              <a:t>non-</a:t>
            </a:r>
            <a:r>
              <a:rPr lang="en-US" altLang="zh-TW" dirty="0" err="1"/>
              <a:t>bufferable</a:t>
            </a:r>
            <a:r>
              <a:rPr lang="zh-TW" altLang="en-US" dirty="0"/>
              <a:t>一般用於</a:t>
            </a:r>
            <a:r>
              <a:rPr lang="en-US" altLang="zh-TW" dirty="0"/>
              <a:t>device</a:t>
            </a:r>
            <a:r>
              <a:rPr lang="zh-TW" altLang="en-US" dirty="0"/>
              <a:t>的讀寫，也就是</a:t>
            </a:r>
            <a:r>
              <a:rPr lang="en-US" altLang="zh-TW" dirty="0"/>
              <a:t>SOC</a:t>
            </a:r>
            <a:r>
              <a:rPr lang="zh-TW" altLang="en-US" dirty="0"/>
              <a:t>里講的</a:t>
            </a:r>
            <a:r>
              <a:rPr lang="en-US" altLang="zh-TW" dirty="0"/>
              <a:t>MMR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7102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Material Sharing</a:t>
            </a:r>
            <a:br>
              <a:rPr lang="en-US" altLang="zh-TW" dirty="0" smtClean="0"/>
            </a:br>
            <a:r>
              <a:rPr lang="en-US" altLang="zh-TW" dirty="0" smtClean="0"/>
              <a:t>@4 July 2019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Jerry Chang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0304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Architecture</a:t>
            </a:r>
          </a:p>
          <a:p>
            <a:r>
              <a:rPr lang="en-US" altLang="zh-TW" dirty="0" smtClean="0"/>
              <a:t>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0879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Test-Access Port (TAP) Controller</a:t>
            </a:r>
          </a:p>
          <a:p>
            <a:pPr lvl="1"/>
            <a:r>
              <a:rPr lang="en-US" altLang="zh-TW" dirty="0" smtClean="0"/>
              <a:t>JTAG</a:t>
            </a:r>
          </a:p>
          <a:p>
            <a:pPr lvl="2"/>
            <a:r>
              <a:rPr lang="en-US" altLang="zh-TW" dirty="0" smtClean="0"/>
              <a:t>Data Register/Instruction Register (IR/DR)</a:t>
            </a:r>
          </a:p>
          <a:p>
            <a:r>
              <a:rPr lang="en-US" altLang="zh-TW" dirty="0" smtClean="0"/>
              <a:t>WTAP Controller</a:t>
            </a:r>
          </a:p>
          <a:p>
            <a:r>
              <a:rPr lang="en-US" altLang="zh-TW" dirty="0" smtClean="0"/>
              <a:t>MBIST Controller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301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Test-Access Port (TAP) Controller</a:t>
            </a:r>
          </a:p>
          <a:p>
            <a:pPr lvl="1"/>
            <a:r>
              <a:rPr lang="en-US" altLang="zh-TW" dirty="0" smtClean="0"/>
              <a:t>Receive/Send command/information by JTAG </a:t>
            </a:r>
          </a:p>
          <a:p>
            <a:pPr lvl="2"/>
            <a:r>
              <a:rPr lang="en-US" altLang="zh-TW" dirty="0" smtClean="0"/>
              <a:t>Data </a:t>
            </a:r>
            <a:r>
              <a:rPr lang="en-US" altLang="zh-TW" dirty="0"/>
              <a:t>Register/Instruction Register (IR/DR)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7980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03598"/>
            <a:ext cx="3614241" cy="375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67944" y="4227934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14448" y="2935808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16016" y="1923678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506760" y="4659982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 discuss CPU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8359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67494"/>
            <a:ext cx="76390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32" y="1581944"/>
            <a:ext cx="74866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5292080" y="2355726"/>
            <a:ext cx="25922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619672" y="2571750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843808" y="2355726"/>
            <a:ext cx="258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We use it, no customized.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619672" y="3147814"/>
            <a:ext cx="47525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4067944" y="2931790"/>
            <a:ext cx="4248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Transfer Command (</a:t>
            </a:r>
            <a:r>
              <a:rPr lang="en-US" altLang="zh-TW" dirty="0" err="1" smtClean="0"/>
              <a:t>MCmd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357313"/>
            <a:ext cx="62674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87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TAP controller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962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5388"/>
            <a:ext cx="4161251" cy="497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1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register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9582"/>
            <a:ext cx="64579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15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116"/>
            <a:ext cx="3208660" cy="504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684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19380"/>
            <a:ext cx="5949082" cy="439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539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TAP</a:t>
            </a:r>
            <a:r>
              <a:rPr lang="zh-TW" altLang="en-US" dirty="0" smtClean="0"/>
              <a:t> </a:t>
            </a:r>
            <a:r>
              <a:rPr lang="en-US" altLang="zh-TW" dirty="0" smtClean="0"/>
              <a:t>IR Format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7574"/>
            <a:ext cx="6328645" cy="38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7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7" y="154905"/>
            <a:ext cx="69818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21" y="1746320"/>
            <a:ext cx="64103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067694"/>
            <a:ext cx="5071432" cy="3057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6" y="1995686"/>
            <a:ext cx="441007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"/>
          <p:cNvSpPr/>
          <p:nvPr/>
        </p:nvSpPr>
        <p:spPr>
          <a:xfrm>
            <a:off x="5570334" y="952549"/>
            <a:ext cx="1377930" cy="137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955452" y="780214"/>
            <a:ext cx="2282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Only used in boundary scan, </a:t>
            </a:r>
          </a:p>
          <a:p>
            <a:r>
              <a:rPr lang="en-US" altLang="zh-TW" sz="1400" dirty="0" smtClean="0"/>
              <a:t>no discussed in this slice.</a:t>
            </a:r>
            <a:endParaRPr lang="zh-TW" altLang="en-US" sz="1400" dirty="0"/>
          </a:p>
        </p:txBody>
      </p:sp>
      <p:sp>
        <p:nvSpPr>
          <p:cNvPr id="10" name="向右箭號 9"/>
          <p:cNvSpPr/>
          <p:nvPr/>
        </p:nvSpPr>
        <p:spPr>
          <a:xfrm>
            <a:off x="4716016" y="2013145"/>
            <a:ext cx="1377930" cy="137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156176" y="1927295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No used in our design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8126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776" y="2859781"/>
            <a:ext cx="3706600" cy="223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491106" y="664489"/>
            <a:ext cx="5986299" cy="2474575"/>
            <a:chOff x="823913" y="1"/>
            <a:chExt cx="7498467" cy="333867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789"/>
            <a:stretch/>
          </p:blipFill>
          <p:spPr bwMode="auto">
            <a:xfrm>
              <a:off x="823913" y="1"/>
              <a:ext cx="7496175" cy="99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325"/>
            <a:stretch/>
          </p:blipFill>
          <p:spPr bwMode="auto">
            <a:xfrm>
              <a:off x="826205" y="997427"/>
              <a:ext cx="7496175" cy="2341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" y="4831774"/>
            <a:ext cx="43148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40" y="4631749"/>
            <a:ext cx="43719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89276" y="3983036"/>
            <a:ext cx="4042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 our code, it only with only MBIST=ON</a:t>
            </a:r>
          </a:p>
          <a:p>
            <a:r>
              <a:rPr lang="en-US" altLang="zh-TW" dirty="0" smtClean="0"/>
              <a:t>The code only has these two signals</a:t>
            </a:r>
            <a:endParaRPr lang="zh-TW" altLang="en-US" dirty="0"/>
          </a:p>
        </p:txBody>
      </p:sp>
      <p:sp>
        <p:nvSpPr>
          <p:cNvPr id="9" name="向右箭號 8"/>
          <p:cNvSpPr/>
          <p:nvPr/>
        </p:nvSpPr>
        <p:spPr>
          <a:xfrm>
            <a:off x="4349135" y="4631749"/>
            <a:ext cx="181287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4349135" y="4831774"/>
            <a:ext cx="181287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478783" y="450476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 used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470308" y="474376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Hold BIST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66689" y="3229113"/>
            <a:ext cx="366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This values select a test data register </a:t>
            </a:r>
            <a:endParaRPr lang="zh-TW" altLang="en-US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30" b="17535"/>
          <a:stretch/>
        </p:blipFill>
        <p:spPr bwMode="auto">
          <a:xfrm>
            <a:off x="554093" y="241926"/>
            <a:ext cx="6981825" cy="26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519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776" y="2859781"/>
            <a:ext cx="3706600" cy="223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6" y="1707654"/>
            <a:ext cx="76485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5" b="52958"/>
          <a:stretch/>
        </p:blipFill>
        <p:spPr bwMode="auto">
          <a:xfrm>
            <a:off x="683568" y="1347614"/>
            <a:ext cx="69818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/>
          <p:cNvCxnSpPr/>
          <p:nvPr/>
        </p:nvCxnSpPr>
        <p:spPr>
          <a:xfrm>
            <a:off x="899592" y="2787774"/>
            <a:ext cx="4320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699792" y="2571750"/>
            <a:ext cx="54726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7" y="3147814"/>
            <a:ext cx="3933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827584" y="3723878"/>
            <a:ext cx="3881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 out MBIST, this bit drive to multiEn0 </a:t>
            </a:r>
          </a:p>
          <a:p>
            <a:r>
              <a:rPr lang="en-US" altLang="zh-TW" dirty="0" smtClean="0"/>
              <a:t>But multiEn0 has no any loading signals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227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776" y="2859781"/>
            <a:ext cx="3706600" cy="223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2"/>
          <a:stretch/>
        </p:blipFill>
        <p:spPr bwMode="auto">
          <a:xfrm>
            <a:off x="611560" y="1275606"/>
            <a:ext cx="6981825" cy="48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7" y="1995686"/>
            <a:ext cx="5020399" cy="156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24841" y="3219822"/>
            <a:ext cx="11902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5400000">
            <a:off x="744617" y="3556650"/>
            <a:ext cx="231264" cy="167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76635" y="3867894"/>
            <a:ext cx="472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MBIST mode runs at normal run, it sets Bit10 = 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42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Response (</a:t>
            </a:r>
            <a:r>
              <a:rPr lang="en-US" altLang="zh-TW" dirty="0" err="1" smtClean="0"/>
              <a:t>SResp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45636"/>
            <a:ext cx="4914900" cy="137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501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3518"/>
            <a:ext cx="64103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65" y="3976144"/>
            <a:ext cx="1963676" cy="118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843558"/>
            <a:ext cx="5290864" cy="144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467544" y="900009"/>
            <a:ext cx="2349457" cy="3772864"/>
            <a:chOff x="420443" y="1319166"/>
            <a:chExt cx="2349457" cy="3772864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672873"/>
              <a:ext cx="2197400" cy="419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3" y="1319166"/>
              <a:ext cx="2349457" cy="3392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文字方塊 7"/>
          <p:cNvSpPr txBox="1"/>
          <p:nvPr/>
        </p:nvSpPr>
        <p:spPr>
          <a:xfrm>
            <a:off x="2915816" y="2290835"/>
            <a:ext cx="2789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The corresponding enable controller, you can refer to the.</a:t>
            </a:r>
          </a:p>
          <a:p>
            <a:r>
              <a:rPr lang="en-US" altLang="zh-TW" sz="1600" dirty="0" smtClean="0"/>
              <a:t>This file illustrate the enable bit for each MBIST controller.</a:t>
            </a:r>
            <a:endParaRPr lang="zh-TW" altLang="en-US" sz="1600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596" y="3391200"/>
            <a:ext cx="4111269" cy="555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851920" y="3368052"/>
            <a:ext cx="360040" cy="139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514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60" y="1275606"/>
            <a:ext cx="55626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070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from JTAG to IR</a:t>
            </a:r>
            <a:endParaRPr lang="zh-TW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549"/>
            <a:ext cx="175164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>
            <a:stCxn id="12" idx="7"/>
          </p:cNvCxnSpPr>
          <p:nvPr/>
        </p:nvCxnSpPr>
        <p:spPr>
          <a:xfrm>
            <a:off x="4716016" y="2571750"/>
            <a:ext cx="360040" cy="8046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-右雙向箭號 11"/>
          <p:cNvSpPr/>
          <p:nvPr/>
        </p:nvSpPr>
        <p:spPr>
          <a:xfrm>
            <a:off x="3477022" y="2463738"/>
            <a:ext cx="1238994" cy="216024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-右雙向箭號 17"/>
          <p:cNvSpPr/>
          <p:nvPr/>
        </p:nvSpPr>
        <p:spPr>
          <a:xfrm>
            <a:off x="5109964" y="2682999"/>
            <a:ext cx="10479260" cy="216024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15896306" y="2292122"/>
            <a:ext cx="0" cy="18888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109821" y="1923678"/>
            <a:ext cx="203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Enter SHIFTIR(JTAG)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5005987" y="1928768"/>
            <a:ext cx="116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Capture IR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666952" y="1995686"/>
            <a:ext cx="10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Shift to IR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419622"/>
            <a:ext cx="55816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453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51670"/>
            <a:ext cx="57626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185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Referenced Flow for MBIST Pattern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0000"/>
                </a:solidFill>
              </a:rPr>
              <a:t>(TBD)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Write TAP IR</a:t>
            </a:r>
          </a:p>
          <a:p>
            <a:pPr lvl="1"/>
            <a:r>
              <a:rPr lang="en-US" altLang="zh-TW" dirty="0" smtClean="0"/>
              <a:t>Enable bit &amp; normal mode</a:t>
            </a:r>
          </a:p>
          <a:p>
            <a:r>
              <a:rPr lang="en-US" altLang="zh-TW" dirty="0" smtClean="0"/>
              <a:t>Write WTAP WR</a:t>
            </a:r>
          </a:p>
          <a:p>
            <a:pPr lvl="1"/>
            <a:r>
              <a:rPr lang="en-US" altLang="zh-TW" dirty="0" smtClean="0"/>
              <a:t>Set WTAP IR </a:t>
            </a:r>
            <a:r>
              <a:rPr lang="en-US" altLang="zh-TW" dirty="0" err="1" smtClean="0"/>
              <a:t>setupMode</a:t>
            </a:r>
            <a:r>
              <a:rPr lang="en-US" altLang="zh-TW" dirty="0" smtClean="0"/>
              <a:t>[2:0] to “normal run.” </a:t>
            </a:r>
          </a:p>
          <a:p>
            <a:pPr lvl="1"/>
            <a:r>
              <a:rPr lang="en-US" altLang="zh-TW" dirty="0" smtClean="0"/>
              <a:t>If ENABLE is active, it will trigger MBIST_GO signal</a:t>
            </a:r>
          </a:p>
          <a:p>
            <a:r>
              <a:rPr lang="en-US" altLang="zh-TW" dirty="0" smtClean="0"/>
              <a:t>Read WTAP WR</a:t>
            </a:r>
          </a:p>
          <a:p>
            <a:pPr lvl="1"/>
            <a:r>
              <a:rPr lang="en-US" altLang="zh-TW" dirty="0" smtClean="0"/>
              <a:t>Check Go and Done states.</a:t>
            </a:r>
          </a:p>
          <a:p>
            <a:r>
              <a:rPr lang="en-US" altLang="zh-TW" dirty="0" smtClean="0"/>
              <a:t>IF ROM, Read WTAP WR</a:t>
            </a:r>
          </a:p>
          <a:p>
            <a:pPr lvl="1"/>
            <a:r>
              <a:rPr lang="en-US" altLang="zh-TW" dirty="0" smtClean="0"/>
              <a:t>Check MISR</a:t>
            </a:r>
          </a:p>
        </p:txBody>
      </p:sp>
    </p:spTree>
    <p:extLst>
      <p:ext uri="{BB962C8B-B14F-4D97-AF65-F5344CB8AC3E}">
        <p14:creationId xmlns:p14="http://schemas.microsoft.com/office/powerpoint/2010/main" val="4001706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25"/>
          <a:stretch/>
        </p:blipFill>
        <p:spPr bwMode="auto">
          <a:xfrm>
            <a:off x="1403648" y="2067694"/>
            <a:ext cx="6562725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06"/>
          <a:stretch/>
        </p:blipFill>
        <p:spPr bwMode="auto">
          <a:xfrm>
            <a:off x="1403648" y="-303099"/>
            <a:ext cx="6562725" cy="240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19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 you meet some VCS simulation 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. Problem</a:t>
            </a:r>
          </a:p>
          <a:p>
            <a:r>
              <a:rPr lang="en-US" altLang="zh-TW" dirty="0" smtClean="0"/>
              <a:t>Delete </a:t>
            </a:r>
            <a:r>
              <a:rPr lang="en-US" altLang="zh-TW" dirty="0" smtClean="0">
                <a:solidFill>
                  <a:srgbClr val="0070C0"/>
                </a:solidFill>
              </a:rPr>
              <a:t>*.</a:t>
            </a:r>
            <a:r>
              <a:rPr lang="en-US" altLang="zh-TW" dirty="0" err="1" smtClean="0">
                <a:solidFill>
                  <a:srgbClr val="0070C0"/>
                </a:solidFill>
              </a:rPr>
              <a:t>dir</a:t>
            </a:r>
            <a:r>
              <a:rPr lang="en-US" altLang="zh-TW" dirty="0" smtClean="0">
                <a:solidFill>
                  <a:srgbClr val="0070C0"/>
                </a:solidFill>
              </a:rPr>
              <a:t> &amp; </a:t>
            </a:r>
            <a:r>
              <a:rPr lang="en-US" altLang="zh-TW" dirty="0" err="1" smtClean="0">
                <a:solidFill>
                  <a:srgbClr val="0070C0"/>
                </a:solidFill>
              </a:rPr>
              <a:t>csrc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en-US" altLang="zh-TW" dirty="0" smtClean="0"/>
              <a:t>to recompile whole design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1644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VCS option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03598"/>
            <a:ext cx="60198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46" y="2787774"/>
            <a:ext cx="2838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46" y="3147814"/>
            <a:ext cx="65341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951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Makefile</a:t>
            </a:r>
            <a:r>
              <a:rPr lang="en-US" altLang="zh-TW" dirty="0" smtClean="0"/>
              <a:t>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https://wiki.ubuntu.org.cn/%E8%B7%9F%E6%88%91%E4%B8%80%E8%B5%B7%E5%86%99Makefile:%E4%BD%BF%E7%94%A8%E5%87%BD%E6%95%B0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55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Simple OCP Extensions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1" y="1491631"/>
            <a:ext cx="73247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187624" y="4675306"/>
            <a:ext cx="59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TBD, no timing waveform for these filed to easily understand.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29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DDR III Setter Reg. Spec.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2" y="2139702"/>
            <a:ext cx="84677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19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UVM </a:t>
            </a:r>
            <a:r>
              <a:rPr lang="en-US" altLang="zh-TW" dirty="0" smtClean="0"/>
              <a:t>Study</a:t>
            </a:r>
            <a:br>
              <a:rPr lang="en-US" altLang="zh-TW" dirty="0" smtClean="0"/>
            </a:br>
            <a:r>
              <a:rPr lang="en-US" altLang="zh-TW" dirty="0" smtClean="0"/>
              <a:t>@11 Nov 2019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Jerry Chang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1083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UVM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www.itread01.com/uploads/images/20161011/1476165322-81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81" y="1131590"/>
            <a:ext cx="5037189" cy="35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34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Feed Forward </a:t>
            </a:r>
            <a:r>
              <a:rPr lang="en-US" altLang="zh-TW" dirty="0" smtClean="0"/>
              <a:t>Equalization (FFE)</a:t>
            </a:r>
            <a:br>
              <a:rPr lang="en-US" altLang="zh-TW" dirty="0" smtClean="0"/>
            </a:br>
            <a:r>
              <a:rPr lang="en-US" altLang="zh-TW" dirty="0" smtClean="0"/>
              <a:t>@10 Mar. 2020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Jerry Chang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13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27733"/>
            <a:ext cx="8229600" cy="864097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z="2600" dirty="0" smtClean="0"/>
              <a:t>Transmission channel can be seen as an low-pass filter. Therefore, pre-emphasis is used </a:t>
            </a:r>
            <a:r>
              <a:rPr lang="en-US" altLang="zh-TW" sz="2600" dirty="0"/>
              <a:t>to compensate the </a:t>
            </a:r>
            <a:r>
              <a:rPr lang="en-US" altLang="zh-TW" sz="2600" dirty="0" smtClean="0"/>
              <a:t>high-frequency parts to keeps original low/high voltage.</a:t>
            </a:r>
          </a:p>
          <a:p>
            <a:r>
              <a:rPr lang="en-US" altLang="zh-TW" sz="2600" dirty="0" smtClean="0"/>
              <a:t>The pre-emphasis can be implemented by a N-tap high-pass FIR. Like the following figure.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1026" name="Picture 2" descr="技術分享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64" y="123478"/>
            <a:ext cx="641985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64584" y="4803998"/>
            <a:ext cx="4166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3"/>
              </a:rPr>
              <a:t>https://www.itread01.com/content/1533891877.html</a:t>
            </a:r>
            <a:endParaRPr lang="en-US" altLang="zh-TW" sz="1400" dirty="0"/>
          </a:p>
        </p:txBody>
      </p:sp>
      <p:pic>
        <p:nvPicPr>
          <p:cNvPr id="1028" name="Picture 4" descr="技術分享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08183"/>
            <a:ext cx="3810794" cy="1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031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PrimeTime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InspectView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8" y="1810755"/>
            <a:ext cx="8544322" cy="151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826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SpyGlass</a:t>
            </a:r>
            <a:r>
              <a:rPr lang="en-US" altLang="zh-TW" dirty="0" smtClean="0"/>
              <a:t> AIPK Study</a:t>
            </a:r>
            <a:br>
              <a:rPr lang="en-US" altLang="zh-TW" dirty="0" smtClean="0"/>
            </a:br>
            <a:r>
              <a:rPr lang="en-US" altLang="zh-TW" dirty="0" smtClean="0"/>
              <a:t>@16 June. 2020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Jerry Chang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3107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3478"/>
            <a:ext cx="5400600" cy="479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010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771550"/>
            <a:ext cx="6036345" cy="404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223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FPGA synthesis </a:t>
            </a:r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987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1800" dirty="0" smtClean="0"/>
              <a:t>Problem Pins</a:t>
            </a:r>
          </a:p>
          <a:p>
            <a:pPr lvl="1"/>
            <a:r>
              <a:rPr lang="en-US" altLang="zh-TW" sz="1600" dirty="0" smtClean="0"/>
              <a:t>QTH_U2PHY[87] </a:t>
            </a:r>
            <a:r>
              <a:rPr lang="en-US" altLang="zh-TW" sz="1600" dirty="0" smtClean="0">
                <a:sym typeface="Wingdings" panose="05000000000000000000" pitchFamily="2" charset="2"/>
              </a:rPr>
              <a:t> UTMI_CLK</a:t>
            </a:r>
          </a:p>
          <a:p>
            <a:r>
              <a:rPr lang="en-US" altLang="zh-TW" sz="1800" dirty="0" smtClean="0">
                <a:sym typeface="Wingdings" panose="05000000000000000000" pitchFamily="2" charset="2"/>
              </a:rPr>
              <a:t>DRC Error</a:t>
            </a:r>
            <a:endParaRPr lang="en-US" altLang="zh-TW" sz="1800" dirty="0">
              <a:sym typeface="Wingdings" panose="05000000000000000000" pitchFamily="2" charset="2"/>
            </a:endParaRPr>
          </a:p>
          <a:p>
            <a:pPr lvl="1"/>
            <a:r>
              <a:rPr lang="en-US" altLang="zh-TW" sz="1600" dirty="0" smtClean="0"/>
              <a:t>[Place 30-574] Poor placement for routing between an IO pins.</a:t>
            </a:r>
          </a:p>
          <a:p>
            <a:r>
              <a:rPr lang="en-US" altLang="zh-TW" sz="1800" dirty="0" smtClean="0">
                <a:sym typeface="Wingdings" panose="05000000000000000000" pitchFamily="2" charset="2"/>
              </a:rPr>
              <a:t>Message</a:t>
            </a:r>
          </a:p>
          <a:p>
            <a:endParaRPr lang="en-US" altLang="zh-TW" sz="2400" dirty="0">
              <a:sym typeface="Wingdings" panose="05000000000000000000" pitchFamily="2" charset="2"/>
            </a:endParaRPr>
          </a:p>
          <a:p>
            <a:endParaRPr lang="en-US" altLang="zh-TW" sz="2400" dirty="0" smtClean="0">
              <a:sym typeface="Wingdings" panose="05000000000000000000" pitchFamily="2" charset="2"/>
            </a:endParaRPr>
          </a:p>
          <a:p>
            <a:endParaRPr lang="en-US" altLang="zh-TW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1900" dirty="0" smtClean="0">
                <a:sym typeface="Wingdings" panose="05000000000000000000" pitchFamily="2" charset="2"/>
              </a:rPr>
              <a:t>This is caused by QTH_U2PHY[87] is not a CCIO, so it can not directly to connect to clock backbone.</a:t>
            </a:r>
          </a:p>
          <a:p>
            <a:pPr marL="0" indent="0">
              <a:buNone/>
            </a:pPr>
            <a:r>
              <a:rPr lang="en-US" altLang="zh-TW" sz="1900" dirty="0" err="1" smtClean="0">
                <a:sym typeface="Wingdings" panose="05000000000000000000" pitchFamily="2" charset="2"/>
              </a:rPr>
              <a:t>Set_property</a:t>
            </a:r>
            <a:r>
              <a:rPr lang="en-US" altLang="zh-TW" sz="1900" dirty="0" smtClean="0">
                <a:sym typeface="Wingdings" panose="05000000000000000000" pitchFamily="2" charset="2"/>
              </a:rPr>
              <a:t> CLOCK_DEDICATED_ROUTE FALSE can waive this DRC.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2571750"/>
            <a:ext cx="8856984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 Burst Extensions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005774"/>
            <a:ext cx="6454502" cy="208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" y="1203598"/>
            <a:ext cx="6454502" cy="213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98" y="1419622"/>
            <a:ext cx="260157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26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6998"/>
            <a:ext cx="6984776" cy="510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乘號 3"/>
          <p:cNvSpPr/>
          <p:nvPr/>
        </p:nvSpPr>
        <p:spPr>
          <a:xfrm>
            <a:off x="6838152" y="2336582"/>
            <a:ext cx="144016" cy="10801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乘號 7"/>
          <p:cNvSpPr/>
          <p:nvPr/>
        </p:nvSpPr>
        <p:spPr>
          <a:xfrm>
            <a:off x="7284489" y="2561033"/>
            <a:ext cx="144016" cy="10801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347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" y="1491630"/>
            <a:ext cx="9083610" cy="351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061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Coverage Group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Identify the </a:t>
            </a:r>
            <a:r>
              <a:rPr lang="en-US" altLang="zh-TW" dirty="0" smtClean="0">
                <a:solidFill>
                  <a:srgbClr val="FF0000"/>
                </a:solidFill>
              </a:rPr>
              <a:t>functional coverage</a:t>
            </a:r>
            <a:r>
              <a:rPr lang="en-US" altLang="zh-TW" dirty="0" smtClean="0"/>
              <a:t> via defining coverage group</a:t>
            </a:r>
          </a:p>
          <a:p>
            <a:pPr lvl="1"/>
            <a:r>
              <a:rPr lang="en-US" altLang="zh-TW" dirty="0" err="1" smtClean="0"/>
              <a:t>coverpoint</a:t>
            </a:r>
            <a:r>
              <a:rPr lang="en-US" altLang="zh-TW" dirty="0" smtClean="0"/>
              <a:t>: a group of pins</a:t>
            </a:r>
          </a:p>
          <a:p>
            <a:pPr lvl="1"/>
            <a:r>
              <a:rPr lang="en-US" altLang="zh-TW" dirty="0" smtClean="0"/>
              <a:t>cross:  cross coverage condition</a:t>
            </a:r>
          </a:p>
          <a:p>
            <a:r>
              <a:rPr lang="en-US" altLang="zh-TW" dirty="0" smtClean="0"/>
              <a:t>Functional Coverage</a:t>
            </a:r>
          </a:p>
          <a:p>
            <a:pPr lvl="1"/>
            <a:r>
              <a:rPr lang="en-US" altLang="zh-TW" dirty="0" smtClean="0"/>
              <a:t>Variable</a:t>
            </a:r>
          </a:p>
          <a:p>
            <a:pPr lvl="1"/>
            <a:r>
              <a:rPr lang="en-US" altLang="zh-TW" dirty="0" smtClean="0"/>
              <a:t>Cross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2841780"/>
            <a:ext cx="2449641" cy="219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23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Covergroup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addr</a:t>
            </a:r>
            <a:r>
              <a:rPr lang="en-US" altLang="zh-TW" dirty="0" smtClean="0"/>
              <a:t> = {0,1,2,3}</a:t>
            </a:r>
          </a:p>
          <a:p>
            <a:pPr lvl="1"/>
            <a:r>
              <a:rPr lang="en-US" altLang="zh-TW" dirty="0" err="1" smtClean="0"/>
              <a:t>Cmd</a:t>
            </a:r>
            <a:r>
              <a:rPr lang="en-US" altLang="zh-TW" dirty="0" smtClean="0"/>
              <a:t>={0,1,2}</a:t>
            </a:r>
          </a:p>
          <a:p>
            <a:pPr lvl="1"/>
            <a:r>
              <a:rPr lang="en-US" altLang="zh-TW" dirty="0" smtClean="0"/>
              <a:t>Cross ADDR, CMD</a:t>
            </a:r>
            <a:endParaRPr lang="en-US" altLang="zh-TW" dirty="0"/>
          </a:p>
          <a:p>
            <a:r>
              <a:rPr lang="en-US" altLang="zh-TW" dirty="0" smtClean="0"/>
              <a:t>Execution</a:t>
            </a:r>
          </a:p>
          <a:p>
            <a:r>
              <a:rPr lang="en-US" altLang="zh-TW" dirty="0" smtClean="0"/>
              <a:t>Rand [0-5] for </a:t>
            </a:r>
            <a:r>
              <a:rPr lang="en-US" altLang="zh-TW" dirty="0" err="1" smtClean="0"/>
              <a:t>addr</a:t>
            </a:r>
            <a:endParaRPr lang="en-US" altLang="zh-TW" dirty="0" smtClean="0"/>
          </a:p>
          <a:p>
            <a:r>
              <a:rPr lang="en-US" altLang="zh-TW" dirty="0" smtClean="0"/>
              <a:t>Rand [0-2] for </a:t>
            </a:r>
            <a:r>
              <a:rPr lang="en-US" altLang="zh-TW" dirty="0" err="1" smtClean="0"/>
              <a:t>cmd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1383618"/>
            <a:ext cx="3169065" cy="29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755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Execution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 smtClean="0"/>
              <a:t>Covergroup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addr</a:t>
            </a:r>
            <a:r>
              <a:rPr lang="en-US" altLang="zh-TW" dirty="0" smtClean="0"/>
              <a:t> = {0,1,2,3}</a:t>
            </a:r>
          </a:p>
          <a:p>
            <a:pPr lvl="1"/>
            <a:r>
              <a:rPr lang="en-US" altLang="zh-TW" dirty="0" err="1" smtClean="0"/>
              <a:t>cmd</a:t>
            </a:r>
            <a:r>
              <a:rPr lang="en-US" altLang="zh-TW" dirty="0" smtClean="0"/>
              <a:t>={0,1,2}</a:t>
            </a:r>
          </a:p>
          <a:p>
            <a:pPr lvl="1"/>
            <a:r>
              <a:rPr lang="en-US" altLang="zh-TW" dirty="0" smtClean="0"/>
              <a:t>Cross ADDR, CMD</a:t>
            </a:r>
            <a:endParaRPr lang="en-US" altLang="zh-TW" dirty="0"/>
          </a:p>
          <a:p>
            <a:r>
              <a:rPr lang="en-US" altLang="zh-TW" dirty="0" smtClean="0"/>
              <a:t>Execution</a:t>
            </a:r>
          </a:p>
          <a:p>
            <a:pPr lvl="1"/>
            <a:r>
              <a:rPr lang="en-US" altLang="zh-TW" dirty="0" err="1" smtClean="0"/>
              <a:t>addr</a:t>
            </a:r>
            <a:r>
              <a:rPr lang="en-US" altLang="zh-TW" dirty="0" smtClean="0"/>
              <a:t> = { </a:t>
            </a:r>
            <a:r>
              <a:rPr lang="en-US" altLang="zh-TW" dirty="0" smtClean="0">
                <a:solidFill>
                  <a:srgbClr val="FF0000"/>
                </a:solidFill>
              </a:rPr>
              <a:t>0,1,2</a:t>
            </a:r>
            <a:r>
              <a:rPr lang="en-US" altLang="zh-TW" dirty="0" smtClean="0"/>
              <a:t>,4,5}</a:t>
            </a:r>
          </a:p>
          <a:p>
            <a:pPr lvl="1"/>
            <a:r>
              <a:rPr lang="en-US" altLang="zh-TW" dirty="0" err="1" smtClean="0"/>
              <a:t>cmd</a:t>
            </a:r>
            <a:r>
              <a:rPr lang="en-US" altLang="zh-TW" dirty="0" smtClean="0"/>
              <a:t> = {</a:t>
            </a:r>
            <a:r>
              <a:rPr lang="en-US" altLang="zh-TW" dirty="0" smtClean="0">
                <a:solidFill>
                  <a:srgbClr val="FF0000"/>
                </a:solidFill>
              </a:rPr>
              <a:t>0,2</a:t>
            </a:r>
            <a:r>
              <a:rPr lang="en-US" altLang="zh-TW" dirty="0" smtClean="0"/>
              <a:t>}</a:t>
            </a:r>
          </a:p>
          <a:p>
            <a:pPr marL="457200" lvl="1" indent="0">
              <a:buNone/>
            </a:pPr>
            <a:r>
              <a:rPr lang="en-US" altLang="zh-TW" dirty="0" smtClean="0"/>
              <a:t>Result shows that </a:t>
            </a:r>
            <a:r>
              <a:rPr lang="en-US" altLang="zh-TW" dirty="0" err="1" smtClean="0"/>
              <a:t>addr</a:t>
            </a:r>
            <a:r>
              <a:rPr lang="en-US" altLang="zh-TW" dirty="0" smtClean="0"/>
              <a:t>= 3 and </a:t>
            </a:r>
            <a:r>
              <a:rPr lang="en-US" altLang="zh-TW" dirty="0" err="1" smtClean="0"/>
              <a:t>c</a:t>
            </a:r>
            <a:r>
              <a:rPr lang="en-US" altLang="zh-TW" dirty="0" err="1" smtClean="0"/>
              <a:t>m</a:t>
            </a:r>
            <a:r>
              <a:rPr lang="en-US" altLang="zh-TW" dirty="0" err="1" smtClean="0"/>
              <a:t>d</a:t>
            </a:r>
            <a:r>
              <a:rPr lang="en-US" altLang="zh-TW" dirty="0" smtClean="0"/>
              <a:t> = 1 not trigger.</a:t>
            </a:r>
            <a:endParaRPr lang="en-US" altLang="zh-TW" dirty="0"/>
          </a:p>
          <a:p>
            <a:r>
              <a:rPr lang="en-US" altLang="zh-TW" dirty="0" smtClean="0"/>
              <a:t>Functional Coverage</a:t>
            </a:r>
          </a:p>
          <a:p>
            <a:pPr lvl="1"/>
            <a:r>
              <a:rPr lang="en-US" altLang="zh-TW" dirty="0" smtClean="0"/>
              <a:t>Variable Coverage</a:t>
            </a:r>
          </a:p>
          <a:p>
            <a:pPr marL="457200" lvl="1" indent="0">
              <a:buNone/>
            </a:pPr>
            <a:r>
              <a:rPr lang="en-US" altLang="zh-TW" sz="2300" dirty="0" smtClean="0"/>
              <a:t>(# </a:t>
            </a:r>
            <a:r>
              <a:rPr lang="en-US" altLang="zh-TW" sz="2300" dirty="0" err="1" smtClean="0"/>
              <a:t>Execution.addr</a:t>
            </a:r>
            <a:r>
              <a:rPr lang="en-US" altLang="zh-TW" sz="2300" dirty="0" smtClean="0"/>
              <a:t> + # Execution.cmd)/(#</a:t>
            </a:r>
            <a:r>
              <a:rPr lang="en-US" altLang="zh-TW" sz="2300" dirty="0" err="1" smtClean="0"/>
              <a:t>covergroup.addr</a:t>
            </a:r>
            <a:r>
              <a:rPr lang="en-US" altLang="zh-TW" sz="2300" dirty="0" smtClean="0"/>
              <a:t> + #covergroup.cmd)</a:t>
            </a:r>
          </a:p>
          <a:p>
            <a:pPr marL="457200" lvl="1" indent="0">
              <a:buNone/>
            </a:pPr>
            <a:r>
              <a:rPr lang="en-US" altLang="zh-TW" sz="2300" dirty="0" smtClean="0"/>
              <a:t>= (3+2)/(4+3) = 5/8 = 67.5%</a:t>
            </a:r>
            <a:endParaRPr lang="en-US" altLang="zh-TW" sz="2300" dirty="0" smtClean="0"/>
          </a:p>
          <a:p>
            <a:pPr lvl="1"/>
            <a:r>
              <a:rPr lang="en-US" altLang="zh-TW" dirty="0" smtClean="0"/>
              <a:t>Cross Coverage </a:t>
            </a:r>
          </a:p>
          <a:p>
            <a:pPr marL="457200" lvl="1" indent="0">
              <a:buNone/>
            </a:pPr>
            <a:r>
              <a:rPr lang="en-US" altLang="zh-TW" sz="2300" dirty="0" smtClean="0"/>
              <a:t>4/(4*3) = 4/12 = 33.3%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05577"/>
            <a:ext cx="4896544" cy="229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932040" y="4191930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0     1      2      3  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932040" y="4725021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0     1      2    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5904148" y="4468929"/>
            <a:ext cx="0" cy="26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5148064" y="4468929"/>
            <a:ext cx="360040" cy="26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endCxn id="6" idx="0"/>
          </p:cNvCxnSpPr>
          <p:nvPr/>
        </p:nvCxnSpPr>
        <p:spPr>
          <a:xfrm>
            <a:off x="5508104" y="4468929"/>
            <a:ext cx="396044" cy="256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148064" y="4468929"/>
            <a:ext cx="756084" cy="26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2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Randomize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shuffle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http://www.dvagent.com/forum.php?mod=viewthread&amp;tid=160</a:t>
            </a:r>
            <a:endParaRPr lang="en-US" altLang="zh-TW" dirty="0" smtClean="0"/>
          </a:p>
          <a:p>
            <a:r>
              <a:rPr lang="en-US" altLang="zh-TW" dirty="0" smtClean="0"/>
              <a:t>Randomize: class </a:t>
            </a:r>
            <a:r>
              <a:rPr lang="zh-TW" altLang="en-US" dirty="0" smtClean="0"/>
              <a:t>內 </a:t>
            </a:r>
            <a:r>
              <a:rPr lang="en-US" altLang="zh-TW" dirty="0" err="1" smtClean="0"/>
              <a:t>randc</a:t>
            </a:r>
            <a:r>
              <a:rPr lang="en-US" altLang="zh-TW" dirty="0" smtClean="0"/>
              <a:t> </a:t>
            </a:r>
            <a:r>
              <a:rPr lang="zh-TW" altLang="en-US" dirty="0" smtClean="0"/>
              <a:t>隨機化</a:t>
            </a:r>
            <a:endParaRPr lang="en-US" altLang="zh-TW" dirty="0" smtClean="0"/>
          </a:p>
          <a:p>
            <a:r>
              <a:rPr lang="en-US" altLang="zh-TW" dirty="0" smtClean="0"/>
              <a:t>Shuffle: variable </a:t>
            </a:r>
            <a:r>
              <a:rPr lang="zh-TW" altLang="en-US" dirty="0" smtClean="0"/>
              <a:t>洗牌</a:t>
            </a:r>
            <a:r>
              <a:rPr lang="zh-TW" altLang="en-US" dirty="0" smtClean="0"/>
              <a:t>隨機化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098" name="Picture 2" descr="http://www.dvagent.com/temp/t/sv%E6%95%99%E5%AD%A6%E5%B8%96%E5%AD%90_v1.0.files/sv%E6%95%99%E5%AD%A6%E5%B8%96%E5%AD%90_v1.0418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61235"/>
            <a:ext cx="3337967" cy="22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69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Burst Sequence 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15485"/>
            <a:ext cx="8229600" cy="339447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018932"/>
            <a:ext cx="706755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948264" y="41786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950623" y="18110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20272" y="24590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87624" y="4675306"/>
            <a:ext cx="540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DFLT1, DFLT2, STRM, XOR, and UNKN are need to clarify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63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 Tag Extensions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Tag extensions are added to support the transfer which has out-of-order responses and write data commit.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61" y="2925275"/>
            <a:ext cx="7578055" cy="195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624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164393</TotalTime>
  <Words>1927</Words>
  <Application>Microsoft Office PowerPoint</Application>
  <PresentationFormat>如螢幕大小 (16:9)</PresentationFormat>
  <Paragraphs>245</Paragraphs>
  <Slides>75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76" baseType="lpstr">
      <vt:lpstr>Office 佈景主題</vt:lpstr>
      <vt:lpstr>Material Sharing @2 July 2019</vt:lpstr>
      <vt:lpstr>Outline</vt:lpstr>
      <vt:lpstr>1. Basic OCP Signals</vt:lpstr>
      <vt:lpstr>Transfer Command (MCmd)</vt:lpstr>
      <vt:lpstr>Response (SResp)</vt:lpstr>
      <vt:lpstr>2. Simple OCP Extensions</vt:lpstr>
      <vt:lpstr>3. Burst Extensions</vt:lpstr>
      <vt:lpstr>Burst Sequence types</vt:lpstr>
      <vt:lpstr>4. Tag Extensions</vt:lpstr>
      <vt:lpstr>Thread Extensions</vt:lpstr>
      <vt:lpstr>SideBand Signals</vt:lpstr>
      <vt:lpstr>SideBand Signals</vt:lpstr>
      <vt:lpstr>PowerPoint 簡報</vt:lpstr>
      <vt:lpstr>PowerPoint 簡報</vt:lpstr>
      <vt:lpstr>PowerPoint 簡報</vt:lpstr>
      <vt:lpstr>PowerPoint 簡報</vt:lpstr>
      <vt:lpstr>Hier. of Trans.</vt:lpstr>
      <vt:lpstr>Examples of Timing waveform (TBD)</vt:lpstr>
      <vt:lpstr>Developers Guidelines</vt:lpstr>
      <vt:lpstr>OCP Clocks</vt:lpstr>
      <vt:lpstr>Signal Timing</vt:lpstr>
      <vt:lpstr>Example of Sequential Master</vt:lpstr>
      <vt:lpstr>Example of Sequential Slave</vt:lpstr>
      <vt:lpstr>Example of Combinational Master</vt:lpstr>
      <vt:lpstr>Example of Combinational Slave</vt:lpstr>
      <vt:lpstr>PowerPoint 簡報</vt:lpstr>
      <vt:lpstr>CACHE Related Knowledge</vt:lpstr>
      <vt:lpstr>Cache coherence</vt:lpstr>
      <vt:lpstr>Material Sharing @3 July 2019</vt:lpstr>
      <vt:lpstr>Descriptions  for some BUS-related words</vt:lpstr>
      <vt:lpstr>Outstanding</vt:lpstr>
      <vt:lpstr>Cacheable</vt:lpstr>
      <vt:lpstr>Buffable</vt:lpstr>
      <vt:lpstr>Material Sharing @4 July 2019</vt:lpstr>
      <vt:lpstr>Outline</vt:lpstr>
      <vt:lpstr>Architecture</vt:lpstr>
      <vt:lpstr>PowerPoint 簡報</vt:lpstr>
      <vt:lpstr>PowerPoint 簡報</vt:lpstr>
      <vt:lpstr>PowerPoint 簡報</vt:lpstr>
      <vt:lpstr>TAP controller</vt:lpstr>
      <vt:lpstr>PowerPoint 簡報</vt:lpstr>
      <vt:lpstr>Data register</vt:lpstr>
      <vt:lpstr>PowerPoint 簡報</vt:lpstr>
      <vt:lpstr>PowerPoint 簡報</vt:lpstr>
      <vt:lpstr>TAP IR Format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Example from JTAG to IR</vt:lpstr>
      <vt:lpstr>PowerPoint 簡報</vt:lpstr>
      <vt:lpstr>PowerPoint 簡報</vt:lpstr>
      <vt:lpstr>Referenced Flow for MBIST Pattern (TBD)</vt:lpstr>
      <vt:lpstr>PowerPoint 簡報</vt:lpstr>
      <vt:lpstr>VCS</vt:lpstr>
      <vt:lpstr>VCS option example</vt:lpstr>
      <vt:lpstr>Makefile Function</vt:lpstr>
      <vt:lpstr>DDR III Setter Reg. Spec.</vt:lpstr>
      <vt:lpstr>UVM Study @11 Nov 2019</vt:lpstr>
      <vt:lpstr>UVM Structure</vt:lpstr>
      <vt:lpstr>Feed Forward Equalization (FFE) @10 Mar. 2020</vt:lpstr>
      <vt:lpstr>PowerPoint 簡報</vt:lpstr>
      <vt:lpstr>PowerPoint 簡報</vt:lpstr>
      <vt:lpstr>SpyGlass AIPK Study @16 June. 2020</vt:lpstr>
      <vt:lpstr>PowerPoint 簡報</vt:lpstr>
      <vt:lpstr>PowerPoint 簡報</vt:lpstr>
      <vt:lpstr>FPGA synthesis Problem</vt:lpstr>
      <vt:lpstr>PowerPoint 簡報</vt:lpstr>
      <vt:lpstr>PowerPoint 簡報</vt:lpstr>
      <vt:lpstr>Coverage Group</vt:lpstr>
      <vt:lpstr>Example</vt:lpstr>
      <vt:lpstr>Execution</vt:lpstr>
      <vt:lpstr>Randomize and shuffle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Sharing</dc:title>
  <dc:creator>張宗賢</dc:creator>
  <cp:lastModifiedBy>Jerry Chang 張宗賢</cp:lastModifiedBy>
  <cp:revision>192</cp:revision>
  <dcterms:created xsi:type="dcterms:W3CDTF">2018-03-14T08:22:02Z</dcterms:created>
  <dcterms:modified xsi:type="dcterms:W3CDTF">2020-10-29T03:05:06Z</dcterms:modified>
</cp:coreProperties>
</file>